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4" r:id="rId5"/>
    <p:sldId id="265" r:id="rId6"/>
    <p:sldId id="266" r:id="rId7"/>
    <p:sldId id="267" r:id="rId8"/>
    <p:sldId id="268" r:id="rId9"/>
    <p:sldId id="269" r:id="rId1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6509-76B8-4A0D-A71C-26629EF16509}" type="datetimeFigureOut">
              <a:rPr lang="it-IT" smtClean="0"/>
              <a:t>16/11/2020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A94A7-896F-4340-A0F6-229A273BDEA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6509-76B8-4A0D-A71C-26629EF16509}" type="datetimeFigureOut">
              <a:rPr lang="it-IT" smtClean="0"/>
              <a:t>16/11/2020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A94A7-896F-4340-A0F6-229A273BDEA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6509-76B8-4A0D-A71C-26629EF16509}" type="datetimeFigureOut">
              <a:rPr lang="it-IT" smtClean="0"/>
              <a:t>16/11/2020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A94A7-896F-4340-A0F6-229A273BDEA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143138" y="1122480"/>
            <a:ext cx="6857834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6923" y="1604520"/>
            <a:ext cx="8229268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6509-76B8-4A0D-A71C-26629EF16509}" type="datetimeFigureOut">
              <a:rPr lang="it-IT" smtClean="0"/>
              <a:t>16/11/2020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A94A7-896F-4340-A0F6-229A273BDEA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6509-76B8-4A0D-A71C-26629EF16509}" type="datetimeFigureOut">
              <a:rPr lang="it-IT" smtClean="0"/>
              <a:t>16/11/2020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A94A7-896F-4340-A0F6-229A273BDEA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6509-76B8-4A0D-A71C-26629EF16509}" type="datetimeFigureOut">
              <a:rPr lang="it-IT" smtClean="0"/>
              <a:t>16/11/2020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A94A7-896F-4340-A0F6-229A273BDEA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6509-76B8-4A0D-A71C-26629EF16509}" type="datetimeFigureOut">
              <a:rPr lang="it-IT" smtClean="0"/>
              <a:t>16/11/2020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A94A7-896F-4340-A0F6-229A273BDEA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6509-76B8-4A0D-A71C-26629EF16509}" type="datetimeFigureOut">
              <a:rPr lang="it-IT" smtClean="0"/>
              <a:t>16/11/2020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A94A7-896F-4340-A0F6-229A273BDEA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6509-76B8-4A0D-A71C-26629EF16509}" type="datetimeFigureOut">
              <a:rPr lang="it-IT" smtClean="0"/>
              <a:t>16/11/2020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A94A7-896F-4340-A0F6-229A273BDEA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6509-76B8-4A0D-A71C-26629EF16509}" type="datetimeFigureOut">
              <a:rPr lang="it-IT" smtClean="0"/>
              <a:t>16/11/2020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A94A7-896F-4340-A0F6-229A273BDEA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6509-76B8-4A0D-A71C-26629EF16509}" type="datetimeFigureOut">
              <a:rPr lang="it-IT" smtClean="0"/>
              <a:t>16/11/2020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A94A7-896F-4340-A0F6-229A273BDEA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26509-76B8-4A0D-A71C-26629EF16509}" type="datetimeFigureOut">
              <a:rPr lang="it-IT" smtClean="0"/>
              <a:t>16/11/2020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A94A7-896F-4340-A0F6-229A273BDEA5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CustomShape 1"/>
          <p:cNvSpPr/>
          <p:nvPr/>
        </p:nvSpPr>
        <p:spPr>
          <a:xfrm>
            <a:off x="0" y="451800"/>
            <a:ext cx="8063446" cy="110988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2" name="CustomShape 2"/>
          <p:cNvSpPr/>
          <p:nvPr/>
        </p:nvSpPr>
        <p:spPr>
          <a:xfrm>
            <a:off x="-249895" y="620688"/>
            <a:ext cx="8253858" cy="652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 algn="r">
              <a:lnSpc>
                <a:spcPct val="100000"/>
              </a:lnSpc>
            </a:pPr>
            <a:r>
              <a:rPr lang="it-IT" sz="3600" b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Cyberbullismo</a:t>
            </a:r>
            <a:endParaRPr lang="it-IT" sz="3600" b="1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93" name="CustomShape 3"/>
          <p:cNvSpPr/>
          <p:nvPr/>
        </p:nvSpPr>
        <p:spPr>
          <a:xfrm>
            <a:off x="0" y="1556792"/>
            <a:ext cx="8687520" cy="511256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sz="2000" b="1" dirty="0" smtClean="0">
                <a:solidFill>
                  <a:schemeClr val="bg1"/>
                </a:solidFill>
              </a:rPr>
              <a:t>Anonimato </a:t>
            </a:r>
            <a:r>
              <a:rPr lang="it-IT" sz="2000" b="1" dirty="0">
                <a:solidFill>
                  <a:schemeClr val="bg1"/>
                </a:solidFill>
              </a:rPr>
              <a:t>del “bullo”</a:t>
            </a:r>
            <a:r>
              <a:rPr lang="it-IT" dirty="0">
                <a:solidFill>
                  <a:schemeClr val="bg1"/>
                </a:solidFill>
              </a:rPr>
              <a:t>: </a:t>
            </a:r>
            <a:r>
              <a:rPr lang="it-IT" sz="1400" dirty="0">
                <a:solidFill>
                  <a:schemeClr val="bg1"/>
                </a:solidFill>
              </a:rPr>
              <a:t>il bullo crede di poter essere invisibile e irraggiungibile per le sue incomplete competenze informatiche. L’illusione di anonimato può “dare il coraggio” a persone vittime di bullismo nella vita reale, per vendicarsi on-line delle prepotenze </a:t>
            </a:r>
            <a:r>
              <a:rPr lang="it-IT" sz="1400" dirty="0" smtClean="0">
                <a:solidFill>
                  <a:schemeClr val="bg1"/>
                </a:solidFill>
              </a:rPr>
              <a:t>subite.</a:t>
            </a:r>
            <a:endParaRPr lang="it-IT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endParaRPr lang="it-IT" dirty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sz="2000" b="1" dirty="0" smtClean="0">
                <a:solidFill>
                  <a:schemeClr val="bg1"/>
                </a:solidFill>
              </a:rPr>
              <a:t>Alterazione </a:t>
            </a:r>
            <a:r>
              <a:rPr lang="it-IT" sz="2000" b="1" dirty="0">
                <a:solidFill>
                  <a:schemeClr val="bg1"/>
                </a:solidFill>
              </a:rPr>
              <a:t>della percezione della gravità delle azioni</a:t>
            </a:r>
            <a:r>
              <a:rPr lang="it-IT" dirty="0">
                <a:solidFill>
                  <a:schemeClr val="bg1"/>
                </a:solidFill>
              </a:rPr>
              <a:t>: </a:t>
            </a:r>
            <a:r>
              <a:rPr lang="it-IT" sz="1400" dirty="0">
                <a:solidFill>
                  <a:schemeClr val="bg1"/>
                </a:solidFill>
              </a:rPr>
              <a:t>la semplicità delle azioni richieste per compiere soprusi informatici (il click di un mouse) e la comodità in cui ci si trova mentre si compiono tali azioni, riducono la percezione individuale della gravità degli atti che si compiono e distorcono la rappresentazione delle eventuali conseguenze di tali azioni sugli altri. </a:t>
            </a:r>
            <a:r>
              <a:rPr lang="it-IT" sz="1400" dirty="0" smtClean="0">
                <a:solidFill>
                  <a:schemeClr val="bg1"/>
                </a:solidFill>
              </a:rPr>
              <a:t>Per </a:t>
            </a:r>
            <a:r>
              <a:rPr lang="it-IT" sz="1400" dirty="0">
                <a:solidFill>
                  <a:schemeClr val="bg1"/>
                </a:solidFill>
              </a:rPr>
              <a:t>gli adolescenti, </a:t>
            </a:r>
            <a:r>
              <a:rPr lang="it-IT" sz="1400" dirty="0" smtClean="0">
                <a:solidFill>
                  <a:schemeClr val="bg1"/>
                </a:solidFill>
              </a:rPr>
              <a:t>rende anche </a:t>
            </a:r>
            <a:r>
              <a:rPr lang="it-IT" sz="1400" dirty="0">
                <a:solidFill>
                  <a:schemeClr val="bg1"/>
                </a:solidFill>
              </a:rPr>
              <a:t>difficile immaginare che ci siano leggi specifiche che indicano come illegali tali </a:t>
            </a:r>
            <a:r>
              <a:rPr lang="it-IT" sz="1400" dirty="0" smtClean="0">
                <a:solidFill>
                  <a:schemeClr val="bg1"/>
                </a:solidFill>
              </a:rPr>
              <a:t>azioni.</a:t>
            </a:r>
          </a:p>
          <a:p>
            <a:pPr>
              <a:buFont typeface="Arial" pitchFamily="34" charset="0"/>
              <a:buChar char="•"/>
            </a:pPr>
            <a:endParaRPr lang="it-IT" dirty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sz="2000" b="1" dirty="0" smtClean="0">
                <a:solidFill>
                  <a:schemeClr val="bg1"/>
                </a:solidFill>
              </a:rPr>
              <a:t>Assenza </a:t>
            </a:r>
            <a:r>
              <a:rPr lang="it-IT" sz="2000" b="1" dirty="0">
                <a:solidFill>
                  <a:schemeClr val="bg1"/>
                </a:solidFill>
              </a:rPr>
              <a:t>di limiti spazio-temporali</a:t>
            </a:r>
            <a:r>
              <a:rPr lang="it-IT" dirty="0">
                <a:solidFill>
                  <a:schemeClr val="bg1"/>
                </a:solidFill>
              </a:rPr>
              <a:t>: </a:t>
            </a:r>
            <a:r>
              <a:rPr lang="it-IT" sz="1400" dirty="0">
                <a:solidFill>
                  <a:schemeClr val="bg1"/>
                </a:solidFill>
              </a:rPr>
              <a:t>mentre il bullismo tradizionale avviene di solito in luoghi e momenti specifici (ad esempio nel contesto scolastico), il cyber-bullismo investe la vittima ogni volta che si collega al mezzo elettronico. Nel </a:t>
            </a:r>
            <a:r>
              <a:rPr lang="it-IT" sz="1400" dirty="0" smtClean="0">
                <a:solidFill>
                  <a:schemeClr val="bg1"/>
                </a:solidFill>
              </a:rPr>
              <a:t>“virtuale”, </a:t>
            </a:r>
            <a:r>
              <a:rPr lang="it-IT" sz="1400" dirty="0">
                <a:solidFill>
                  <a:schemeClr val="bg1"/>
                </a:solidFill>
              </a:rPr>
              <a:t>data la semplicità con cui è possibile reiterare le </a:t>
            </a:r>
            <a:r>
              <a:rPr lang="it-IT" sz="1400" dirty="0" smtClean="0">
                <a:solidFill>
                  <a:schemeClr val="bg1"/>
                </a:solidFill>
              </a:rPr>
              <a:t>condotte, </a:t>
            </a:r>
            <a:r>
              <a:rPr lang="it-IT" sz="1400" dirty="0">
                <a:solidFill>
                  <a:schemeClr val="bg1"/>
                </a:solidFill>
              </a:rPr>
              <a:t>c’è maggiore probabilità che il </a:t>
            </a:r>
            <a:r>
              <a:rPr lang="it-IT" sz="1400" dirty="0" err="1" smtClean="0">
                <a:solidFill>
                  <a:schemeClr val="bg1"/>
                </a:solidFill>
              </a:rPr>
              <a:t>cyberbullo</a:t>
            </a:r>
            <a:r>
              <a:rPr lang="it-IT" sz="1400" dirty="0" smtClean="0">
                <a:solidFill>
                  <a:schemeClr val="bg1"/>
                </a:solidFill>
              </a:rPr>
              <a:t> </a:t>
            </a:r>
            <a:r>
              <a:rPr lang="it-IT" sz="1400" dirty="0">
                <a:solidFill>
                  <a:schemeClr val="bg1"/>
                </a:solidFill>
              </a:rPr>
              <a:t>trasformi gli </a:t>
            </a:r>
            <a:r>
              <a:rPr lang="it-IT" sz="1400" dirty="0" smtClean="0">
                <a:solidFill>
                  <a:schemeClr val="bg1"/>
                </a:solidFill>
              </a:rPr>
              <a:t>“scherzi” in persecuzioni.</a:t>
            </a:r>
          </a:p>
          <a:p>
            <a:pPr>
              <a:buFont typeface="Arial" pitchFamily="34" charset="0"/>
              <a:buChar char="•"/>
            </a:pPr>
            <a:endParaRPr lang="it-IT" dirty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sz="2000" b="1" dirty="0" smtClean="0">
                <a:solidFill>
                  <a:schemeClr val="bg1"/>
                </a:solidFill>
              </a:rPr>
              <a:t>Affievolimento </a:t>
            </a:r>
            <a:r>
              <a:rPr lang="it-IT" sz="2000" b="1" dirty="0">
                <a:solidFill>
                  <a:schemeClr val="bg1"/>
                </a:solidFill>
              </a:rPr>
              <a:t>del sentimento di compassione della vittima</a:t>
            </a:r>
            <a:r>
              <a:rPr lang="it-IT" dirty="0">
                <a:solidFill>
                  <a:schemeClr val="bg1"/>
                </a:solidFill>
              </a:rPr>
              <a:t>: </a:t>
            </a:r>
            <a:r>
              <a:rPr lang="it-IT" sz="1400" dirty="0">
                <a:solidFill>
                  <a:schemeClr val="bg1"/>
                </a:solidFill>
              </a:rPr>
              <a:t>non si percepisce la vittima come una persona vera e propria, bensì come un'entità semi-anonima e non dotata di emozioni o sentimenti. Manca cioè, nel rapporto tra cyber-bullo e cyber-vittima, un feedback verbale e corporeo che orienti chi agisce nell’interpretazione degli effetti immediati delle azioni sugli altri. Il bullo </a:t>
            </a:r>
            <a:r>
              <a:rPr lang="it-IT" sz="1400" dirty="0" err="1">
                <a:solidFill>
                  <a:schemeClr val="bg1"/>
                </a:solidFill>
              </a:rPr>
              <a:t>nonriesce</a:t>
            </a:r>
            <a:r>
              <a:rPr lang="it-IT" sz="1400" dirty="0">
                <a:solidFill>
                  <a:schemeClr val="bg1"/>
                </a:solidFill>
              </a:rPr>
              <a:t> a capire che il dolore, la frustrazione e l'umiliazione generate nella vittima, sono tutti sentimenti reali e contestuali alla messa in atto della </a:t>
            </a:r>
            <a:r>
              <a:rPr lang="it-IT" sz="1400" dirty="0" smtClean="0">
                <a:solidFill>
                  <a:schemeClr val="bg1"/>
                </a:solidFill>
              </a:rPr>
              <a:t>prepotenza informatica</a:t>
            </a:r>
            <a:r>
              <a:rPr lang="it-IT" sz="1400" dirty="0">
                <a:solidFill>
                  <a:schemeClr val="bg1"/>
                </a:solidFill>
              </a:rPr>
              <a:t>. </a:t>
            </a:r>
            <a:endParaRPr lang="it-IT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CustomShape 1"/>
          <p:cNvSpPr/>
          <p:nvPr/>
        </p:nvSpPr>
        <p:spPr>
          <a:xfrm>
            <a:off x="0" y="451800"/>
            <a:ext cx="8063446" cy="110988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2" name="CustomShape 2"/>
          <p:cNvSpPr/>
          <p:nvPr/>
        </p:nvSpPr>
        <p:spPr>
          <a:xfrm>
            <a:off x="-280231" y="908720"/>
            <a:ext cx="8253858" cy="652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 algn="r">
              <a:lnSpc>
                <a:spcPct val="100000"/>
              </a:lnSpc>
            </a:pPr>
            <a:r>
              <a:rPr lang="it-IT" sz="3600" b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Cyberbullismo</a:t>
            </a:r>
            <a:endParaRPr lang="it-IT" sz="3600" b="1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r">
              <a:lnSpc>
                <a:spcPct val="100000"/>
              </a:lnSpc>
            </a:pPr>
            <a:r>
              <a:rPr lang="it-IT" sz="36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 vissuti delle vittime</a:t>
            </a:r>
            <a:endParaRPr lang="it-IT" sz="3600" b="1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93" name="CustomShape 3"/>
          <p:cNvSpPr/>
          <p:nvPr/>
        </p:nvSpPr>
        <p:spPr>
          <a:xfrm>
            <a:off x="0" y="1556792"/>
            <a:ext cx="8958949" cy="518457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endParaRPr lang="it-IT" dirty="0"/>
          </a:p>
          <a:p>
            <a:pPr algn="just"/>
            <a:r>
              <a:rPr lang="it-IT" sz="2000" dirty="0">
                <a:solidFill>
                  <a:schemeClr val="bg1"/>
                </a:solidFill>
              </a:rPr>
              <a:t>“Ogni volta che apro la casella di e-mail leggo sempre gli stessi insulti, ogni volta che accedo al mio blog lo trovo invaso dalle parolacce, ogni volta che vado su </a:t>
            </a:r>
            <a:r>
              <a:rPr lang="it-IT" sz="2000" dirty="0" err="1" smtClean="0">
                <a:solidFill>
                  <a:schemeClr val="bg1"/>
                </a:solidFill>
              </a:rPr>
              <a:t>facebook</a:t>
            </a:r>
            <a:r>
              <a:rPr lang="it-IT" sz="2000" dirty="0" smtClean="0">
                <a:solidFill>
                  <a:schemeClr val="bg1"/>
                </a:solidFill>
              </a:rPr>
              <a:t> scopro </a:t>
            </a:r>
            <a:r>
              <a:rPr lang="it-IT" sz="2000" dirty="0">
                <a:solidFill>
                  <a:schemeClr val="bg1"/>
                </a:solidFill>
              </a:rPr>
              <a:t>che qualcuno ha messo sulla mia bacheca informazioni false e che mi fanno sembrare una poco di </a:t>
            </a:r>
            <a:r>
              <a:rPr lang="it-IT" sz="2000" dirty="0" err="1">
                <a:solidFill>
                  <a:schemeClr val="bg1"/>
                </a:solidFill>
              </a:rPr>
              <a:t>buono…io</a:t>
            </a:r>
            <a:r>
              <a:rPr lang="it-IT" sz="2000" dirty="0">
                <a:solidFill>
                  <a:schemeClr val="bg1"/>
                </a:solidFill>
              </a:rPr>
              <a:t> credo di sapere chi sia ma quello che davvero mi pesa è vedere che non la smette, che ormai su internet mi contattano solo per darmi della prostituta e quando cammino in corridoio a scuola mi sento tutti gli occhi addosso e le risatine degli altri cominciano davvero a farmi passare la voglia di andare a </a:t>
            </a:r>
            <a:r>
              <a:rPr lang="it-IT" sz="2000" dirty="0" err="1">
                <a:solidFill>
                  <a:schemeClr val="bg1"/>
                </a:solidFill>
              </a:rPr>
              <a:t>scuola</a:t>
            </a:r>
            <a:r>
              <a:rPr lang="it-IT" sz="2000" dirty="0" err="1" smtClean="0">
                <a:solidFill>
                  <a:schemeClr val="bg1"/>
                </a:solidFill>
              </a:rPr>
              <a:t>…</a:t>
            </a:r>
            <a:r>
              <a:rPr lang="it-IT" sz="2000" dirty="0" smtClean="0">
                <a:solidFill>
                  <a:schemeClr val="bg1"/>
                </a:solidFill>
              </a:rPr>
              <a:t>”</a:t>
            </a:r>
          </a:p>
          <a:p>
            <a:r>
              <a:rPr lang="it-IT" sz="1400" dirty="0" smtClean="0">
                <a:solidFill>
                  <a:schemeClr val="bg1"/>
                </a:solidFill>
              </a:rPr>
              <a:t>Laura</a:t>
            </a:r>
            <a:r>
              <a:rPr lang="it-IT" sz="1400" dirty="0">
                <a:solidFill>
                  <a:schemeClr val="bg1"/>
                </a:solidFill>
              </a:rPr>
              <a:t>, 13 anni vittima di </a:t>
            </a:r>
            <a:r>
              <a:rPr lang="it-IT" sz="1400" dirty="0" err="1" smtClean="0">
                <a:solidFill>
                  <a:schemeClr val="bg1"/>
                </a:solidFill>
              </a:rPr>
              <a:t>cyberbullismo</a:t>
            </a:r>
            <a:r>
              <a:rPr lang="it-IT" sz="1400" dirty="0" smtClean="0">
                <a:solidFill>
                  <a:schemeClr val="bg1"/>
                </a:solidFill>
              </a:rPr>
              <a:t> che </a:t>
            </a:r>
            <a:r>
              <a:rPr lang="it-IT" sz="1400" dirty="0">
                <a:solidFill>
                  <a:schemeClr val="bg1"/>
                </a:solidFill>
              </a:rPr>
              <a:t>sporge denuncia alla Polizia </a:t>
            </a:r>
            <a:r>
              <a:rPr lang="it-IT" sz="1400" dirty="0" smtClean="0">
                <a:solidFill>
                  <a:schemeClr val="bg1"/>
                </a:solidFill>
              </a:rPr>
              <a:t>Postale e delle Comunicazioni</a:t>
            </a:r>
          </a:p>
          <a:p>
            <a:endParaRPr lang="it-IT" sz="2000" dirty="0">
              <a:solidFill>
                <a:schemeClr val="bg1"/>
              </a:solidFill>
            </a:endParaRPr>
          </a:p>
          <a:p>
            <a:pPr algn="just"/>
            <a:r>
              <a:rPr lang="it-IT" sz="2000" dirty="0">
                <a:solidFill>
                  <a:schemeClr val="bg1"/>
                </a:solidFill>
              </a:rPr>
              <a:t>“Mi suiciderò domani mattina a scuola, mi butterò dal </a:t>
            </a:r>
            <a:r>
              <a:rPr lang="it-IT" sz="2000" dirty="0" smtClean="0">
                <a:solidFill>
                  <a:schemeClr val="bg1"/>
                </a:solidFill>
              </a:rPr>
              <a:t>3° </a:t>
            </a:r>
            <a:r>
              <a:rPr lang="it-IT" sz="2000" dirty="0">
                <a:solidFill>
                  <a:schemeClr val="bg1"/>
                </a:solidFill>
              </a:rPr>
              <a:t>piano, la vita mi ha distrutto, sono stato sfottuto, picchiato, </a:t>
            </a:r>
            <a:r>
              <a:rPr lang="it-IT" sz="2000" dirty="0" smtClean="0">
                <a:solidFill>
                  <a:schemeClr val="bg1"/>
                </a:solidFill>
              </a:rPr>
              <a:t>preso </a:t>
            </a:r>
            <a:r>
              <a:rPr lang="it-IT" sz="2000" dirty="0" err="1" smtClean="0">
                <a:solidFill>
                  <a:schemeClr val="bg1"/>
                </a:solidFill>
              </a:rPr>
              <a:t>ingiro</a:t>
            </a:r>
            <a:r>
              <a:rPr lang="it-IT" sz="2000" dirty="0" smtClean="0">
                <a:solidFill>
                  <a:schemeClr val="bg1"/>
                </a:solidFill>
              </a:rPr>
              <a:t> </a:t>
            </a:r>
            <a:r>
              <a:rPr lang="it-IT" sz="2000" dirty="0">
                <a:solidFill>
                  <a:schemeClr val="bg1"/>
                </a:solidFill>
              </a:rPr>
              <a:t>e sputato addosso, basta, addio!!” </a:t>
            </a:r>
            <a:endParaRPr lang="it-IT" sz="2000" dirty="0" smtClean="0">
              <a:solidFill>
                <a:schemeClr val="bg1"/>
              </a:solidFill>
            </a:endParaRPr>
          </a:p>
          <a:p>
            <a:r>
              <a:rPr lang="it-IT" sz="1400" dirty="0" smtClean="0">
                <a:solidFill>
                  <a:schemeClr val="bg1"/>
                </a:solidFill>
              </a:rPr>
              <a:t>Marco</a:t>
            </a:r>
            <a:r>
              <a:rPr lang="it-IT" sz="1400" dirty="0">
                <a:solidFill>
                  <a:schemeClr val="bg1"/>
                </a:solidFill>
              </a:rPr>
              <a:t>, 12 anni vittima di bullismo che scrive sulla chat di un gioco di ruolo </a:t>
            </a:r>
            <a:r>
              <a:rPr lang="it-IT" sz="1400" dirty="0" smtClean="0">
                <a:solidFill>
                  <a:schemeClr val="bg1"/>
                </a:solidFill>
              </a:rPr>
              <a:t>on-line</a:t>
            </a:r>
          </a:p>
          <a:p>
            <a:endParaRPr lang="it-IT" sz="1400" dirty="0" smtClean="0">
              <a:solidFill>
                <a:schemeClr val="bg1"/>
              </a:solidFill>
            </a:endParaRPr>
          </a:p>
          <a:p>
            <a:endParaRPr lang="it-IT" sz="1400" dirty="0">
              <a:solidFill>
                <a:schemeClr val="bg1"/>
              </a:solidFill>
            </a:endParaRPr>
          </a:p>
          <a:p>
            <a:r>
              <a:rPr lang="it-IT" sz="2000" b="1" dirty="0" smtClean="0">
                <a:solidFill>
                  <a:schemeClr val="bg1"/>
                </a:solidFill>
              </a:rPr>
              <a:t>Persecuzioni</a:t>
            </a:r>
            <a:r>
              <a:rPr lang="it-IT" sz="2000" b="1" dirty="0">
                <a:solidFill>
                  <a:schemeClr val="bg1"/>
                </a:solidFill>
              </a:rPr>
              <a:t>, </a:t>
            </a:r>
            <a:r>
              <a:rPr lang="it-IT" sz="2000" b="1" dirty="0" smtClean="0">
                <a:solidFill>
                  <a:schemeClr val="bg1"/>
                </a:solidFill>
              </a:rPr>
              <a:t>insulti</a:t>
            </a:r>
            <a:r>
              <a:rPr lang="it-IT" sz="2000" b="1" dirty="0">
                <a:solidFill>
                  <a:schemeClr val="bg1"/>
                </a:solidFill>
              </a:rPr>
              <a:t>, </a:t>
            </a:r>
            <a:r>
              <a:rPr lang="it-IT" sz="2000" b="1" dirty="0" smtClean="0">
                <a:solidFill>
                  <a:schemeClr val="bg1"/>
                </a:solidFill>
              </a:rPr>
              <a:t>molestie inseguono </a:t>
            </a:r>
            <a:r>
              <a:rPr lang="it-IT" sz="2000" b="1" dirty="0">
                <a:solidFill>
                  <a:schemeClr val="bg1"/>
                </a:solidFill>
              </a:rPr>
              <a:t>la vittima sempre e ovunque sul </a:t>
            </a:r>
            <a:r>
              <a:rPr lang="it-IT" sz="2000" b="1" dirty="0" smtClean="0">
                <a:solidFill>
                  <a:schemeClr val="bg1"/>
                </a:solidFill>
              </a:rPr>
              <a:t>web</a:t>
            </a:r>
            <a:endParaRPr lang="it-IT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CustomShape 1"/>
          <p:cNvSpPr/>
          <p:nvPr/>
        </p:nvSpPr>
        <p:spPr>
          <a:xfrm>
            <a:off x="0" y="451800"/>
            <a:ext cx="8063446" cy="110988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2" name="CustomShape 2"/>
          <p:cNvSpPr/>
          <p:nvPr/>
        </p:nvSpPr>
        <p:spPr>
          <a:xfrm>
            <a:off x="-280231" y="908720"/>
            <a:ext cx="8253858" cy="652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 algn="r">
              <a:lnSpc>
                <a:spcPct val="100000"/>
              </a:lnSpc>
            </a:pPr>
            <a:r>
              <a:rPr lang="it-IT" sz="3600" b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Cyberbullismo</a:t>
            </a:r>
            <a:endParaRPr lang="it-IT" sz="3600" b="1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r">
              <a:lnSpc>
                <a:spcPct val="100000"/>
              </a:lnSpc>
            </a:pPr>
            <a:r>
              <a:rPr lang="it-IT" sz="36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</a:t>
            </a:r>
            <a:r>
              <a:rPr lang="it-IT" sz="36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reati configurabili</a:t>
            </a:r>
            <a:endParaRPr lang="it-IT" sz="3600" b="1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93" name="CustomShape 3"/>
          <p:cNvSpPr/>
          <p:nvPr/>
        </p:nvSpPr>
        <p:spPr>
          <a:xfrm>
            <a:off x="0" y="1556792"/>
            <a:ext cx="8958949" cy="518457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endParaRPr lang="it-IT" dirty="0"/>
          </a:p>
          <a:p>
            <a:pPr algn="just"/>
            <a:r>
              <a:rPr lang="it-IT" sz="2000" dirty="0" smtClean="0">
                <a:solidFill>
                  <a:schemeClr val="bg1"/>
                </a:solidFill>
              </a:rPr>
              <a:t>Non esiste ancora una fattispecie normativa che punisca il (cyber)bullismo.</a:t>
            </a:r>
          </a:p>
          <a:p>
            <a:pPr algn="just"/>
            <a:endParaRPr lang="it-IT" sz="2000" b="1" dirty="0">
              <a:solidFill>
                <a:schemeClr val="bg1"/>
              </a:solidFill>
            </a:endParaRPr>
          </a:p>
          <a:p>
            <a:r>
              <a:rPr lang="it-IT" sz="2000" dirty="0">
                <a:solidFill>
                  <a:schemeClr val="bg1"/>
                </a:solidFill>
              </a:rPr>
              <a:t>I principali reati commessi dai “</a:t>
            </a:r>
            <a:r>
              <a:rPr lang="it-IT" sz="2000" dirty="0" err="1">
                <a:solidFill>
                  <a:schemeClr val="bg1"/>
                </a:solidFill>
              </a:rPr>
              <a:t>cyberbulli</a:t>
            </a:r>
            <a:r>
              <a:rPr lang="it-IT" sz="2000" dirty="0">
                <a:solidFill>
                  <a:schemeClr val="bg1"/>
                </a:solidFill>
              </a:rPr>
              <a:t>” minori sono rappresentati da</a:t>
            </a:r>
            <a:r>
              <a:rPr lang="it-IT" sz="2000" dirty="0" smtClean="0">
                <a:solidFill>
                  <a:schemeClr val="bg1"/>
                </a:solidFill>
              </a:rPr>
              <a:t>:</a:t>
            </a:r>
          </a:p>
          <a:p>
            <a:endParaRPr lang="it-IT" sz="2000" dirty="0">
              <a:solidFill>
                <a:schemeClr val="bg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it-IT" sz="2000" dirty="0" smtClean="0">
                <a:solidFill>
                  <a:schemeClr val="bg1"/>
                </a:solidFill>
              </a:rPr>
              <a:t> ingiuria </a:t>
            </a:r>
            <a:r>
              <a:rPr lang="it-IT" sz="2000" dirty="0">
                <a:solidFill>
                  <a:schemeClr val="bg1"/>
                </a:solidFill>
              </a:rPr>
              <a:t>(art. 594 c.p.)</a:t>
            </a:r>
          </a:p>
          <a:p>
            <a:pPr lvl="1">
              <a:buFont typeface="Arial" pitchFamily="34" charset="0"/>
              <a:buChar char="•"/>
            </a:pPr>
            <a:r>
              <a:rPr lang="it-IT" sz="2000" dirty="0" smtClean="0">
                <a:solidFill>
                  <a:schemeClr val="bg1"/>
                </a:solidFill>
              </a:rPr>
              <a:t> diffamazione </a:t>
            </a:r>
            <a:r>
              <a:rPr lang="it-IT" sz="2000" dirty="0">
                <a:solidFill>
                  <a:schemeClr val="bg1"/>
                </a:solidFill>
              </a:rPr>
              <a:t>(art. 595 c.p.)</a:t>
            </a:r>
          </a:p>
          <a:p>
            <a:pPr lvl="1">
              <a:buFont typeface="Arial" pitchFamily="34" charset="0"/>
              <a:buChar char="•"/>
            </a:pPr>
            <a:r>
              <a:rPr lang="it-IT" sz="2000" dirty="0" smtClean="0">
                <a:solidFill>
                  <a:schemeClr val="bg1"/>
                </a:solidFill>
              </a:rPr>
              <a:t> sostituzione </a:t>
            </a:r>
            <a:r>
              <a:rPr lang="it-IT" sz="2000" dirty="0">
                <a:solidFill>
                  <a:schemeClr val="bg1"/>
                </a:solidFill>
              </a:rPr>
              <a:t>di persona (art. 494. c.p</a:t>
            </a:r>
            <a:r>
              <a:rPr lang="it-IT" sz="2000" dirty="0" smtClean="0">
                <a:solidFill>
                  <a:schemeClr val="bg1"/>
                </a:solidFill>
              </a:rPr>
              <a:t>.)</a:t>
            </a:r>
          </a:p>
          <a:p>
            <a:pPr lvl="1">
              <a:buFont typeface="Arial" pitchFamily="34" charset="0"/>
              <a:buChar char="•"/>
            </a:pPr>
            <a:r>
              <a:rPr lang="it-IT" sz="2000" dirty="0" smtClean="0">
                <a:solidFill>
                  <a:schemeClr val="bg1"/>
                </a:solidFill>
              </a:rPr>
              <a:t> molestia (art. 660 c.p.) </a:t>
            </a:r>
            <a:endParaRPr lang="it-IT" sz="2000" dirty="0">
              <a:solidFill>
                <a:schemeClr val="bg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it-IT" sz="2000" dirty="0" smtClean="0">
                <a:solidFill>
                  <a:schemeClr val="bg1"/>
                </a:solidFill>
              </a:rPr>
              <a:t> accesso </a:t>
            </a:r>
            <a:r>
              <a:rPr lang="it-IT" sz="2000" dirty="0">
                <a:solidFill>
                  <a:schemeClr val="bg1"/>
                </a:solidFill>
              </a:rPr>
              <a:t>abusivo a sistema informatico (art.615-ter c.p</a:t>
            </a:r>
            <a:r>
              <a:rPr lang="it-IT" sz="2000" dirty="0" smtClean="0">
                <a:solidFill>
                  <a:schemeClr val="bg1"/>
                </a:solidFill>
              </a:rPr>
              <a:t>.)</a:t>
            </a:r>
          </a:p>
          <a:p>
            <a:pPr lvl="1">
              <a:buFont typeface="Arial" pitchFamily="34" charset="0"/>
              <a:buChar char="•"/>
            </a:pPr>
            <a:r>
              <a:rPr lang="it-IT" sz="2000" dirty="0">
                <a:solidFill>
                  <a:schemeClr val="bg1"/>
                </a:solidFill>
              </a:rPr>
              <a:t> </a:t>
            </a:r>
            <a:r>
              <a:rPr lang="it-IT" sz="2000" dirty="0" smtClean="0">
                <a:solidFill>
                  <a:schemeClr val="bg1"/>
                </a:solidFill>
              </a:rPr>
              <a:t>minaccia (art. 612 c.p.)</a:t>
            </a:r>
          </a:p>
          <a:p>
            <a:pPr lvl="1">
              <a:buFont typeface="Arial" pitchFamily="34" charset="0"/>
              <a:buChar char="•"/>
            </a:pPr>
            <a:r>
              <a:rPr lang="it-IT" sz="2000" dirty="0" smtClean="0">
                <a:solidFill>
                  <a:schemeClr val="bg1"/>
                </a:solidFill>
              </a:rPr>
              <a:t> </a:t>
            </a:r>
            <a:r>
              <a:rPr lang="it-IT" sz="2000" dirty="0" err="1" smtClean="0">
                <a:solidFill>
                  <a:schemeClr val="bg1"/>
                </a:solidFill>
              </a:rPr>
              <a:t>stalking</a:t>
            </a:r>
            <a:r>
              <a:rPr lang="it-IT" sz="2000" dirty="0" smtClean="0">
                <a:solidFill>
                  <a:schemeClr val="bg1"/>
                </a:solidFill>
              </a:rPr>
              <a:t> (art. 612 bis c.p.)</a:t>
            </a:r>
          </a:p>
          <a:p>
            <a:pPr lvl="1">
              <a:buFont typeface="Arial" pitchFamily="34" charset="0"/>
              <a:buChar char="•"/>
            </a:pPr>
            <a:r>
              <a:rPr lang="it-IT" sz="2000" dirty="0" smtClean="0">
                <a:solidFill>
                  <a:schemeClr val="bg1"/>
                </a:solidFill>
              </a:rPr>
              <a:t> interferenze illecite nella vita privata (art.615 bis c.p.)</a:t>
            </a:r>
            <a:endParaRPr lang="it-IT" sz="2000" dirty="0">
              <a:solidFill>
                <a:schemeClr val="bg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it-IT" sz="2000" dirty="0" smtClean="0">
                <a:solidFill>
                  <a:schemeClr val="bg1"/>
                </a:solidFill>
              </a:rPr>
              <a:t> violazione</a:t>
            </a:r>
            <a:r>
              <a:rPr lang="it-IT" sz="2000" dirty="0">
                <a:solidFill>
                  <a:schemeClr val="bg1"/>
                </a:solidFill>
              </a:rPr>
              <a:t>, sottrazione o soppressione di corrispondenza (art. 616 c.p.) </a:t>
            </a:r>
          </a:p>
          <a:p>
            <a:pPr lvl="1">
              <a:buFont typeface="Arial" pitchFamily="34" charset="0"/>
              <a:buChar char="•"/>
            </a:pPr>
            <a:r>
              <a:rPr lang="it-IT" sz="2000" dirty="0" smtClean="0">
                <a:solidFill>
                  <a:schemeClr val="bg1"/>
                </a:solidFill>
              </a:rPr>
              <a:t> detenzione, produzione </a:t>
            </a:r>
            <a:r>
              <a:rPr lang="it-IT" sz="2000" dirty="0">
                <a:solidFill>
                  <a:schemeClr val="bg1"/>
                </a:solidFill>
              </a:rPr>
              <a:t>e diffusione di </a:t>
            </a:r>
            <a:r>
              <a:rPr lang="it-IT" sz="2000" dirty="0" smtClean="0">
                <a:solidFill>
                  <a:schemeClr val="bg1"/>
                </a:solidFill>
              </a:rPr>
              <a:t>materiale pedopornografico (artt. 600 </a:t>
            </a:r>
            <a:r>
              <a:rPr lang="it-IT" sz="2000" dirty="0" err="1" smtClean="0">
                <a:solidFill>
                  <a:schemeClr val="bg1"/>
                </a:solidFill>
              </a:rPr>
              <a:t>ter</a:t>
            </a:r>
            <a:r>
              <a:rPr lang="it-IT" sz="2000" dirty="0" smtClean="0">
                <a:solidFill>
                  <a:schemeClr val="bg1"/>
                </a:solidFill>
              </a:rPr>
              <a:t> e </a:t>
            </a:r>
            <a:r>
              <a:rPr lang="it-IT" sz="2000" dirty="0" err="1" smtClean="0">
                <a:solidFill>
                  <a:schemeClr val="bg1"/>
                </a:solidFill>
              </a:rPr>
              <a:t>quater</a:t>
            </a:r>
            <a:r>
              <a:rPr lang="it-IT" sz="2000" dirty="0" smtClean="0">
                <a:solidFill>
                  <a:schemeClr val="bg1"/>
                </a:solidFill>
              </a:rPr>
              <a:t> c.p. aggiornati </a:t>
            </a:r>
            <a:r>
              <a:rPr lang="it-IT" sz="2000" dirty="0">
                <a:solidFill>
                  <a:schemeClr val="bg1"/>
                </a:solidFill>
              </a:rPr>
              <a:t>alla nuova legge n.172/2012)</a:t>
            </a:r>
          </a:p>
          <a:p>
            <a:pPr algn="just"/>
            <a:endParaRPr lang="it-IT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CustomShape 1"/>
          <p:cNvSpPr/>
          <p:nvPr/>
        </p:nvSpPr>
        <p:spPr>
          <a:xfrm>
            <a:off x="0" y="451800"/>
            <a:ext cx="8063446" cy="110988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2" name="CustomShape 2"/>
          <p:cNvSpPr/>
          <p:nvPr/>
        </p:nvSpPr>
        <p:spPr>
          <a:xfrm>
            <a:off x="-280231" y="908720"/>
            <a:ext cx="8253858" cy="652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 algn="r">
              <a:lnSpc>
                <a:spcPct val="100000"/>
              </a:lnSpc>
            </a:pPr>
            <a:r>
              <a:rPr lang="it-IT" sz="3600" b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Cyberbullismo</a:t>
            </a:r>
            <a:endParaRPr lang="it-IT" sz="3600" b="1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r">
              <a:lnSpc>
                <a:spcPct val="100000"/>
              </a:lnSpc>
            </a:pPr>
            <a:r>
              <a:rPr lang="it-IT" sz="36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Interferenze illecite nella vita privata</a:t>
            </a:r>
            <a:endParaRPr lang="it-IT" sz="3600" b="1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" name="CustomShape 3"/>
          <p:cNvSpPr/>
          <p:nvPr/>
        </p:nvSpPr>
        <p:spPr>
          <a:xfrm>
            <a:off x="0" y="1556792"/>
            <a:ext cx="8958949" cy="518457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it-IT" sz="2400" dirty="0">
                <a:solidFill>
                  <a:schemeClr val="bg1"/>
                </a:solidFill>
              </a:rPr>
              <a:t>Un ragazzo scatta foto o gira </a:t>
            </a:r>
            <a:r>
              <a:rPr lang="it-IT" sz="2400" dirty="0" smtClean="0">
                <a:solidFill>
                  <a:schemeClr val="bg1"/>
                </a:solidFill>
              </a:rPr>
              <a:t>video </a:t>
            </a:r>
            <a:r>
              <a:rPr lang="it-IT" sz="2400" dirty="0">
                <a:solidFill>
                  <a:schemeClr val="bg1"/>
                </a:solidFill>
              </a:rPr>
              <a:t>mentre un compagno è in </a:t>
            </a:r>
            <a:r>
              <a:rPr lang="it-IT" sz="2400" dirty="0" smtClean="0">
                <a:solidFill>
                  <a:schemeClr val="bg1"/>
                </a:solidFill>
              </a:rPr>
              <a:t>bagno o nello spogliatoio a </a:t>
            </a:r>
            <a:r>
              <a:rPr lang="it-IT" sz="2400" dirty="0">
                <a:solidFill>
                  <a:schemeClr val="bg1"/>
                </a:solidFill>
              </a:rPr>
              <a:t>scuola. </a:t>
            </a:r>
          </a:p>
          <a:p>
            <a:r>
              <a:rPr lang="it-IT" sz="2400" dirty="0">
                <a:solidFill>
                  <a:schemeClr val="bg1"/>
                </a:solidFill>
              </a:rPr>
              <a:t>L’autore </a:t>
            </a:r>
            <a:r>
              <a:rPr lang="it-IT" sz="2400" dirty="0" smtClean="0">
                <a:solidFill>
                  <a:schemeClr val="bg1"/>
                </a:solidFill>
              </a:rPr>
              <a:t>pubblica le riprese su un social network per “scherzo”, </a:t>
            </a:r>
            <a:r>
              <a:rPr lang="it-IT" sz="2400" dirty="0">
                <a:solidFill>
                  <a:schemeClr val="bg1"/>
                </a:solidFill>
              </a:rPr>
              <a:t>all’insaputa della </a:t>
            </a:r>
            <a:r>
              <a:rPr lang="it-IT" sz="2400" dirty="0" smtClean="0">
                <a:solidFill>
                  <a:schemeClr val="bg1"/>
                </a:solidFill>
              </a:rPr>
              <a:t>vittima.</a:t>
            </a:r>
          </a:p>
          <a:p>
            <a:endParaRPr lang="it-IT" sz="2400" dirty="0">
              <a:solidFill>
                <a:schemeClr val="bg1"/>
              </a:solidFill>
            </a:endParaRPr>
          </a:p>
          <a:p>
            <a:r>
              <a:rPr lang="it-IT" dirty="0">
                <a:solidFill>
                  <a:schemeClr val="bg1"/>
                </a:solidFill>
              </a:rPr>
              <a:t>«Chiunque mediante l'uso di strumenti di ripresa visiva o sonora, si procura indebitamente notizie o immagini attinenti alla vita privata </a:t>
            </a:r>
            <a:r>
              <a:rPr lang="it-IT" dirty="0" err="1">
                <a:solidFill>
                  <a:schemeClr val="bg1"/>
                </a:solidFill>
              </a:rPr>
              <a:t>svolgentesi</a:t>
            </a:r>
            <a:r>
              <a:rPr lang="it-IT" dirty="0">
                <a:solidFill>
                  <a:schemeClr val="bg1"/>
                </a:solidFill>
              </a:rPr>
              <a:t> nei luoghi indicati nell'articolo 614, è punito con la reclusione da sei mesi a quattro anni</a:t>
            </a:r>
          </a:p>
          <a:p>
            <a:r>
              <a:rPr lang="it-IT" dirty="0">
                <a:solidFill>
                  <a:schemeClr val="bg1"/>
                </a:solidFill>
              </a:rPr>
              <a:t>Alla stessa pena soggiace, salvo che il fatto costituisca più grave reato, chi rivela o diffonde, mediante qualsiasi mezzo di informazione al pubblico, le notizie o le immagini ottenute nei modi indicati nella prima parte di questo articolo</a:t>
            </a:r>
          </a:p>
          <a:p>
            <a:r>
              <a:rPr lang="it-IT" dirty="0">
                <a:solidFill>
                  <a:schemeClr val="bg1"/>
                </a:solidFill>
              </a:rPr>
              <a:t>I delitti sono punibili a querela della persona offesa; tuttavia si procede d'ufficio e la pena è della reclusione da uno a cinque anni se il fatto è commesso da un pubblico ufficiale o da un incaricato di un pubblico servizio, con abuso dei poteri o con violazione dei doveri inerenti alla funzione o servizio, o da chi esercita anche abusivamente la professione di investigatore privato»</a:t>
            </a:r>
            <a:endParaRPr lang="it-IT" dirty="0" smtClean="0">
              <a:solidFill>
                <a:schemeClr val="bg1"/>
              </a:solidFill>
            </a:endParaRPr>
          </a:p>
          <a:p>
            <a:endParaRPr lang="it-IT" sz="2400" dirty="0">
              <a:solidFill>
                <a:schemeClr val="bg1"/>
              </a:solidFill>
            </a:endParaRPr>
          </a:p>
          <a:p>
            <a:endParaRPr lang="it-IT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CustomShape 1"/>
          <p:cNvSpPr/>
          <p:nvPr/>
        </p:nvSpPr>
        <p:spPr>
          <a:xfrm>
            <a:off x="0" y="451800"/>
            <a:ext cx="8063446" cy="110988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2" name="CustomShape 2"/>
          <p:cNvSpPr/>
          <p:nvPr/>
        </p:nvSpPr>
        <p:spPr>
          <a:xfrm>
            <a:off x="-280231" y="908720"/>
            <a:ext cx="8253858" cy="652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 algn="r">
              <a:lnSpc>
                <a:spcPct val="100000"/>
              </a:lnSpc>
            </a:pPr>
            <a:r>
              <a:rPr lang="it-IT" sz="3600" b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Cyberbullismo</a:t>
            </a:r>
            <a:endParaRPr lang="it-IT" sz="3600" b="1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r">
              <a:lnSpc>
                <a:spcPct val="100000"/>
              </a:lnSpc>
            </a:pPr>
            <a:r>
              <a:rPr lang="it-IT" sz="36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Ingiuria</a:t>
            </a:r>
            <a:endParaRPr lang="it-IT" sz="3600" b="1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" name="CustomShape 3"/>
          <p:cNvSpPr/>
          <p:nvPr/>
        </p:nvSpPr>
        <p:spPr>
          <a:xfrm>
            <a:off x="0" y="1556792"/>
            <a:ext cx="8958949" cy="518457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it-IT" sz="2400" dirty="0">
                <a:solidFill>
                  <a:schemeClr val="bg1"/>
                </a:solidFill>
              </a:rPr>
              <a:t>Un ragazzo pubblica su una chat dove sono on-line tutti i compagni di classe e la persona che offende frasi tipo: “Marta </a:t>
            </a:r>
            <a:r>
              <a:rPr lang="it-IT" sz="2400" dirty="0" smtClean="0">
                <a:solidFill>
                  <a:schemeClr val="bg1"/>
                </a:solidFill>
              </a:rPr>
              <a:t>Bianchi è </a:t>
            </a:r>
            <a:r>
              <a:rPr lang="it-IT" sz="2400" dirty="0">
                <a:solidFill>
                  <a:schemeClr val="bg1"/>
                </a:solidFill>
              </a:rPr>
              <a:t>un’imbecille” oppure “Lucia Verdi è una poco di buono” oppure “Sara </a:t>
            </a:r>
            <a:r>
              <a:rPr lang="it-IT" sz="2400" dirty="0" smtClean="0">
                <a:solidFill>
                  <a:schemeClr val="bg1"/>
                </a:solidFill>
              </a:rPr>
              <a:t>Rossi è </a:t>
            </a:r>
            <a:r>
              <a:rPr lang="it-IT" sz="2400" dirty="0">
                <a:solidFill>
                  <a:schemeClr val="bg1"/>
                </a:solidFill>
              </a:rPr>
              <a:t>una negra schifosa</a:t>
            </a:r>
            <a:r>
              <a:rPr lang="it-IT" sz="2400" dirty="0" smtClean="0">
                <a:solidFill>
                  <a:schemeClr val="bg1"/>
                </a:solidFill>
              </a:rPr>
              <a:t>”.</a:t>
            </a:r>
          </a:p>
          <a:p>
            <a:endParaRPr lang="it-IT" sz="2400" dirty="0">
              <a:solidFill>
                <a:schemeClr val="bg1"/>
              </a:solidFill>
            </a:endParaRPr>
          </a:p>
          <a:p>
            <a:r>
              <a:rPr lang="it-IT" dirty="0">
                <a:solidFill>
                  <a:schemeClr val="bg1"/>
                </a:solidFill>
              </a:rPr>
              <a:t>«Chiunque offende l'onore o il decoro di una persona presente è punito con la reclusione fino a sei mesi o con la multa fino a euro </a:t>
            </a:r>
            <a:r>
              <a:rPr lang="it-IT" dirty="0" smtClean="0">
                <a:solidFill>
                  <a:schemeClr val="bg1"/>
                </a:solidFill>
              </a:rPr>
              <a:t>516.</a:t>
            </a:r>
            <a:endParaRPr lang="it-IT" dirty="0">
              <a:solidFill>
                <a:schemeClr val="bg1"/>
              </a:solidFill>
            </a:endParaRPr>
          </a:p>
          <a:p>
            <a:r>
              <a:rPr lang="it-IT" dirty="0">
                <a:solidFill>
                  <a:schemeClr val="bg1"/>
                </a:solidFill>
              </a:rPr>
              <a:t>Alla stessa pena soggiace chi commette il fatto mediante comunicazione telegrafica o telefonica, o con scritti o disegni, diretti alla persona </a:t>
            </a:r>
            <a:r>
              <a:rPr lang="it-IT" dirty="0" smtClean="0">
                <a:solidFill>
                  <a:schemeClr val="bg1"/>
                </a:solidFill>
              </a:rPr>
              <a:t>offesa.</a:t>
            </a:r>
            <a:endParaRPr lang="it-IT" dirty="0">
              <a:solidFill>
                <a:schemeClr val="bg1"/>
              </a:solidFill>
            </a:endParaRPr>
          </a:p>
          <a:p>
            <a:r>
              <a:rPr lang="it-IT" dirty="0">
                <a:solidFill>
                  <a:schemeClr val="bg1"/>
                </a:solidFill>
              </a:rPr>
              <a:t>La pena è della reclusione fino a un anno o della multa fino a euro 1.032 se l'offesa consiste nell'attribuzione di un fatto </a:t>
            </a:r>
            <a:r>
              <a:rPr lang="it-IT" dirty="0" smtClean="0">
                <a:solidFill>
                  <a:schemeClr val="bg1"/>
                </a:solidFill>
              </a:rPr>
              <a:t>determinato.</a:t>
            </a:r>
            <a:endParaRPr lang="it-IT" dirty="0">
              <a:solidFill>
                <a:schemeClr val="bg1"/>
              </a:solidFill>
            </a:endParaRPr>
          </a:p>
          <a:p>
            <a:r>
              <a:rPr lang="it-IT" dirty="0">
                <a:solidFill>
                  <a:schemeClr val="bg1"/>
                </a:solidFill>
              </a:rPr>
              <a:t>Le pene sono aumentate qualora l'offesa sia commessa in presenza di più persone»</a:t>
            </a:r>
            <a:endParaRPr lang="it-IT" sz="2400" dirty="0">
              <a:solidFill>
                <a:schemeClr val="bg1"/>
              </a:solidFill>
            </a:endParaRPr>
          </a:p>
          <a:p>
            <a:endParaRPr lang="it-IT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CustomShape 1"/>
          <p:cNvSpPr/>
          <p:nvPr/>
        </p:nvSpPr>
        <p:spPr>
          <a:xfrm>
            <a:off x="0" y="451800"/>
            <a:ext cx="8063446" cy="110988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2" name="CustomShape 2"/>
          <p:cNvSpPr/>
          <p:nvPr/>
        </p:nvSpPr>
        <p:spPr>
          <a:xfrm>
            <a:off x="-280231" y="908720"/>
            <a:ext cx="8253858" cy="652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 algn="r">
              <a:lnSpc>
                <a:spcPct val="100000"/>
              </a:lnSpc>
            </a:pPr>
            <a:r>
              <a:rPr lang="it-IT" sz="3600" b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Cyberbullismo</a:t>
            </a:r>
            <a:endParaRPr lang="it-IT" sz="3600" b="1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r">
              <a:lnSpc>
                <a:spcPct val="100000"/>
              </a:lnSpc>
            </a:pPr>
            <a:r>
              <a:rPr lang="it-IT" sz="36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Diffamazione</a:t>
            </a:r>
            <a:endParaRPr lang="it-IT" sz="3600" b="1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" name="CustomShape 3"/>
          <p:cNvSpPr/>
          <p:nvPr/>
        </p:nvSpPr>
        <p:spPr>
          <a:xfrm>
            <a:off x="0" y="1556792"/>
            <a:ext cx="8958949" cy="518457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it-IT" sz="2400" dirty="0">
                <a:solidFill>
                  <a:schemeClr val="bg1"/>
                </a:solidFill>
              </a:rPr>
              <a:t>Un ragazzo pubblica sulla sua bacheca di </a:t>
            </a:r>
            <a:r>
              <a:rPr lang="it-IT" sz="2400" dirty="0" err="1">
                <a:solidFill>
                  <a:schemeClr val="bg1"/>
                </a:solidFill>
              </a:rPr>
              <a:t>facebooknotizie</a:t>
            </a:r>
            <a:r>
              <a:rPr lang="it-IT" sz="2400" dirty="0">
                <a:solidFill>
                  <a:schemeClr val="bg1"/>
                </a:solidFill>
              </a:rPr>
              <a:t> false relative ad un compagno di scuola indicandone nome e cognome e senza che questo sia fra gli amici che accedono al suo profilo: es. ”Carlo Rossi è un ladro che ruba nei supermercati!” oppure “Carlo Rossi è stato promosso perché il padre ha pagato i professori” oppure “Marta Bianchi fa la prostituta in strada</a:t>
            </a:r>
            <a:r>
              <a:rPr lang="it-IT" sz="2400" dirty="0" smtClean="0">
                <a:solidFill>
                  <a:schemeClr val="bg1"/>
                </a:solidFill>
              </a:rPr>
              <a:t>”.</a:t>
            </a:r>
          </a:p>
          <a:p>
            <a:endParaRPr lang="it-IT" sz="2400" dirty="0">
              <a:solidFill>
                <a:schemeClr val="bg1"/>
              </a:solidFill>
            </a:endParaRPr>
          </a:p>
          <a:p>
            <a:r>
              <a:rPr lang="it-IT" sz="1600" dirty="0">
                <a:solidFill>
                  <a:schemeClr val="bg1"/>
                </a:solidFill>
              </a:rPr>
              <a:t>«Chiunque, fuori dei casi indicati nell'articolo precedente, comunicando con più persone, offende l'altrui reputazione, è punito con la reclusione fino a un anno o con la multa fino a euro </a:t>
            </a:r>
            <a:r>
              <a:rPr lang="it-IT" sz="1600" dirty="0" smtClean="0">
                <a:solidFill>
                  <a:schemeClr val="bg1"/>
                </a:solidFill>
              </a:rPr>
              <a:t>1.032.</a:t>
            </a:r>
            <a:endParaRPr lang="it-IT" sz="1600" dirty="0">
              <a:solidFill>
                <a:schemeClr val="bg1"/>
              </a:solidFill>
            </a:endParaRPr>
          </a:p>
          <a:p>
            <a:r>
              <a:rPr lang="it-IT" sz="1600" dirty="0">
                <a:solidFill>
                  <a:schemeClr val="bg1"/>
                </a:solidFill>
              </a:rPr>
              <a:t>Se l'offesa consiste nell'attribuzione di un fatto determinato, la pena è della reclusione fino a due anni, ovvero della multa fino a euro </a:t>
            </a:r>
            <a:r>
              <a:rPr lang="it-IT" sz="1600" dirty="0" smtClean="0">
                <a:solidFill>
                  <a:schemeClr val="bg1"/>
                </a:solidFill>
              </a:rPr>
              <a:t>2.065.</a:t>
            </a:r>
            <a:endParaRPr lang="it-IT" sz="1600" dirty="0">
              <a:solidFill>
                <a:schemeClr val="bg1"/>
              </a:solidFill>
            </a:endParaRPr>
          </a:p>
          <a:p>
            <a:r>
              <a:rPr lang="it-IT" sz="1600" dirty="0">
                <a:solidFill>
                  <a:schemeClr val="bg1"/>
                </a:solidFill>
              </a:rPr>
              <a:t>Se l'offesa è recata col mezzo della stampa o con qualsiasi altro mezzo di pubblicità, ovvero in atto pubblico, la pena è della reclusione da sei mesi a tre anni o della multa non inferiore a euro </a:t>
            </a:r>
            <a:r>
              <a:rPr lang="it-IT" sz="1600" dirty="0" smtClean="0">
                <a:solidFill>
                  <a:schemeClr val="bg1"/>
                </a:solidFill>
              </a:rPr>
              <a:t>516.</a:t>
            </a:r>
            <a:endParaRPr lang="it-IT" sz="1600" dirty="0">
              <a:solidFill>
                <a:schemeClr val="bg1"/>
              </a:solidFill>
            </a:endParaRPr>
          </a:p>
          <a:p>
            <a:r>
              <a:rPr lang="it-IT" sz="1600" dirty="0">
                <a:solidFill>
                  <a:schemeClr val="bg1"/>
                </a:solidFill>
              </a:rPr>
              <a:t>Se l'offesa è recata a un Corpo politico, amministrativo o giudiziario, o ad una sua rappresentanza o ad una autorità costituita in collegio, le pene sono aumentate»</a:t>
            </a:r>
            <a:endParaRPr lang="it-IT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CustomShape 1"/>
          <p:cNvSpPr/>
          <p:nvPr/>
        </p:nvSpPr>
        <p:spPr>
          <a:xfrm>
            <a:off x="0" y="451800"/>
            <a:ext cx="8063446" cy="110988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2" name="CustomShape 2"/>
          <p:cNvSpPr/>
          <p:nvPr/>
        </p:nvSpPr>
        <p:spPr>
          <a:xfrm>
            <a:off x="-280231" y="908720"/>
            <a:ext cx="8253858" cy="652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 algn="r">
              <a:lnSpc>
                <a:spcPct val="100000"/>
              </a:lnSpc>
            </a:pPr>
            <a:r>
              <a:rPr lang="it-IT" sz="3600" b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Cyberbullismo</a:t>
            </a:r>
            <a:endParaRPr lang="it-IT" sz="3600" b="1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r">
              <a:lnSpc>
                <a:spcPct val="100000"/>
              </a:lnSpc>
            </a:pPr>
            <a:r>
              <a:rPr lang="it-IT" sz="36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Atti persecutori</a:t>
            </a:r>
            <a:endParaRPr lang="it-IT" sz="3600" b="1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" name="CustomShape 3"/>
          <p:cNvSpPr/>
          <p:nvPr/>
        </p:nvSpPr>
        <p:spPr>
          <a:xfrm>
            <a:off x="0" y="1556792"/>
            <a:ext cx="8958949" cy="518457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it-IT" sz="2400" dirty="0">
                <a:solidFill>
                  <a:schemeClr val="bg1"/>
                </a:solidFill>
              </a:rPr>
              <a:t>Un ragazzo manda decine di mail con minacce di morte alla sua ex-fidanzata, le fa continuamente squillare il telefono senza rispondere, la segue quando va a casa e la minaccia, pubblica insulti sulla bacheca del profilo della ragazza su un </a:t>
            </a:r>
            <a:r>
              <a:rPr lang="it-IT" sz="2400" dirty="0" smtClean="0">
                <a:solidFill>
                  <a:schemeClr val="bg1"/>
                </a:solidFill>
              </a:rPr>
              <a:t>social network</a:t>
            </a:r>
            <a:r>
              <a:rPr lang="it-IT" sz="2400" dirty="0">
                <a:solidFill>
                  <a:schemeClr val="bg1"/>
                </a:solidFill>
              </a:rPr>
              <a:t>. Gli insulti, i pedinamenti e le minacce continuano per dei mesi e nonostante le richieste della vittima di </a:t>
            </a:r>
            <a:r>
              <a:rPr lang="it-IT" sz="2400" dirty="0" smtClean="0">
                <a:solidFill>
                  <a:schemeClr val="bg1"/>
                </a:solidFill>
              </a:rPr>
              <a:t>desistere.</a:t>
            </a:r>
          </a:p>
          <a:p>
            <a:endParaRPr lang="it-IT" sz="2400" dirty="0">
              <a:solidFill>
                <a:schemeClr val="bg1"/>
              </a:solidFill>
            </a:endParaRPr>
          </a:p>
          <a:p>
            <a:r>
              <a:rPr lang="it-IT" dirty="0">
                <a:solidFill>
                  <a:schemeClr val="bg1"/>
                </a:solidFill>
              </a:rPr>
              <a:t>«Salvo che il fatto costituisca più grave reato, è punito con la reclusione da sei mesi a quattro anni chiunque, con condotte reiterate, minaccia o molesta taluno in modo da cagionare un perdurante e grave stato di ansia o di paura ovvero da ingenerare un fondato timore per l'incolumità propria o di un prossimo congiunto o di persona al medesimo legata da relazione affettiva ovvero da costringere lo stesso ad alterare le proprie abitudini di </a:t>
            </a:r>
            <a:r>
              <a:rPr lang="it-IT" dirty="0" err="1">
                <a:solidFill>
                  <a:schemeClr val="bg1"/>
                </a:solidFill>
              </a:rPr>
              <a:t>vita……</a:t>
            </a:r>
            <a:r>
              <a:rPr lang="it-IT" dirty="0">
                <a:solidFill>
                  <a:schemeClr val="bg1"/>
                </a:solidFill>
              </a:rPr>
              <a:t> omissis</a:t>
            </a:r>
          </a:p>
          <a:p>
            <a:r>
              <a:rPr lang="it-IT" dirty="0">
                <a:solidFill>
                  <a:schemeClr val="bg1"/>
                </a:solidFill>
              </a:rPr>
              <a:t>Il delitto è punito a querela della persona offesa. Il termine per la proposizione della querela è di sei mesi. Si procede tuttavia d'ufficio se il fatto è commesso nei confronti di un minore o di una persona con disabilità cui all'articolo 3 della legge 5 febbraio 1992, n. 104, nonché quando il fatto è connesso con altro delitto per il quale si deve procedere d'ufficio»</a:t>
            </a:r>
            <a:endParaRPr lang="it-IT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CustomShape 1"/>
          <p:cNvSpPr/>
          <p:nvPr/>
        </p:nvSpPr>
        <p:spPr>
          <a:xfrm>
            <a:off x="0" y="451800"/>
            <a:ext cx="8063446" cy="110988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2" name="CustomShape 2"/>
          <p:cNvSpPr/>
          <p:nvPr/>
        </p:nvSpPr>
        <p:spPr>
          <a:xfrm>
            <a:off x="-280231" y="908720"/>
            <a:ext cx="8253858" cy="652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 algn="r">
              <a:lnSpc>
                <a:spcPct val="100000"/>
              </a:lnSpc>
            </a:pPr>
            <a:r>
              <a:rPr lang="it-IT" sz="3600" b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Cyberbullismo</a:t>
            </a:r>
            <a:endParaRPr lang="it-IT" sz="3600" b="1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r">
              <a:lnSpc>
                <a:spcPct val="100000"/>
              </a:lnSpc>
            </a:pPr>
            <a:r>
              <a:rPr lang="it-IT" sz="36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Sostituzione di persona</a:t>
            </a:r>
            <a:endParaRPr lang="it-IT" sz="3600" b="1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" name="CustomShape 3"/>
          <p:cNvSpPr/>
          <p:nvPr/>
        </p:nvSpPr>
        <p:spPr>
          <a:xfrm>
            <a:off x="0" y="1556792"/>
            <a:ext cx="8958949" cy="518457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it-IT" sz="2400" dirty="0">
                <a:solidFill>
                  <a:schemeClr val="bg1"/>
                </a:solidFill>
              </a:rPr>
              <a:t>Una ragazza crea un profilo falso a nome di una </a:t>
            </a:r>
            <a:r>
              <a:rPr lang="it-IT" sz="2400" dirty="0" smtClean="0">
                <a:solidFill>
                  <a:schemeClr val="bg1"/>
                </a:solidFill>
              </a:rPr>
              <a:t>compagna, </a:t>
            </a:r>
            <a:r>
              <a:rPr lang="it-IT" sz="2400" dirty="0">
                <a:solidFill>
                  <a:schemeClr val="bg1"/>
                </a:solidFill>
              </a:rPr>
              <a:t>rubando le foto </a:t>
            </a:r>
            <a:r>
              <a:rPr lang="it-IT" sz="2400" dirty="0" smtClean="0">
                <a:solidFill>
                  <a:schemeClr val="bg1"/>
                </a:solidFill>
              </a:rPr>
              <a:t>dal profilo vero e sulla </a:t>
            </a:r>
            <a:r>
              <a:rPr lang="it-IT" sz="2400" dirty="0">
                <a:solidFill>
                  <a:schemeClr val="bg1"/>
                </a:solidFill>
              </a:rPr>
              <a:t>bacheca del profilo </a:t>
            </a:r>
            <a:r>
              <a:rPr lang="it-IT" sz="2400" dirty="0" smtClean="0">
                <a:solidFill>
                  <a:schemeClr val="bg1"/>
                </a:solidFill>
              </a:rPr>
              <a:t>così creato pubblica </a:t>
            </a:r>
            <a:r>
              <a:rPr lang="it-IT" sz="2400" dirty="0">
                <a:solidFill>
                  <a:schemeClr val="bg1"/>
                </a:solidFill>
              </a:rPr>
              <a:t>insulti contro i professori, manda messaggi minacciosi agli amici, dichiara di voler avere rapporti sessuali con </a:t>
            </a:r>
            <a:r>
              <a:rPr lang="it-IT" sz="2400" dirty="0" smtClean="0">
                <a:solidFill>
                  <a:schemeClr val="bg1"/>
                </a:solidFill>
              </a:rPr>
              <a:t>adulti.</a:t>
            </a:r>
          </a:p>
          <a:p>
            <a:endParaRPr lang="it-IT" sz="2400" dirty="0">
              <a:solidFill>
                <a:schemeClr val="bg1"/>
              </a:solidFill>
            </a:endParaRPr>
          </a:p>
          <a:p>
            <a:r>
              <a:rPr lang="it-IT" dirty="0">
                <a:solidFill>
                  <a:schemeClr val="bg1"/>
                </a:solidFill>
              </a:rPr>
              <a:t>«Chiunque, al fine di procurare a sé o ad altri un vantaggio o di recare ad altri un danno, induce taluno in errore, sostituendo illegittimamente la propria all'altrui persona, o attribuendo a sé o ad altri un falso nome, o un falso stato, ovvero una qualità a cui la legge attribuisce effetti giuridici, è punito, se il fatto non costituisce un altro delitto contro la fede pubblica con la reclusione fino a un anno»</a:t>
            </a:r>
            <a:endParaRPr lang="it-IT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CustomShape 1"/>
          <p:cNvSpPr/>
          <p:nvPr/>
        </p:nvSpPr>
        <p:spPr>
          <a:xfrm>
            <a:off x="0" y="451800"/>
            <a:ext cx="8063446" cy="110988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2" name="CustomShape 2"/>
          <p:cNvSpPr/>
          <p:nvPr/>
        </p:nvSpPr>
        <p:spPr>
          <a:xfrm>
            <a:off x="-280231" y="908720"/>
            <a:ext cx="8253858" cy="652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 algn="r">
              <a:lnSpc>
                <a:spcPct val="100000"/>
              </a:lnSpc>
            </a:pPr>
            <a:r>
              <a:rPr lang="it-IT" sz="3600" b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Cyberbullismo</a:t>
            </a:r>
            <a:endParaRPr lang="it-IT" sz="3600" b="1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r">
              <a:lnSpc>
                <a:spcPct val="100000"/>
              </a:lnSpc>
            </a:pPr>
            <a:r>
              <a:rPr lang="it-IT" sz="24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Produzione/detenzione/diffusione materiale pedopornografico</a:t>
            </a:r>
            <a:endParaRPr lang="it-IT" sz="2400" b="1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" name="CustomShape 3"/>
          <p:cNvSpPr/>
          <p:nvPr/>
        </p:nvSpPr>
        <p:spPr>
          <a:xfrm>
            <a:off x="0" y="1556792"/>
            <a:ext cx="8958949" cy="53012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/>
            <a:r>
              <a:rPr lang="it-IT" sz="2400" dirty="0" smtClean="0">
                <a:solidFill>
                  <a:schemeClr val="bg1"/>
                </a:solidFill>
              </a:rPr>
              <a:t>Una </a:t>
            </a:r>
            <a:r>
              <a:rPr lang="it-IT" sz="2400" dirty="0">
                <a:solidFill>
                  <a:schemeClr val="bg1"/>
                </a:solidFill>
              </a:rPr>
              <a:t>ragazza conosce sul web un coetaneo che le chiede di fotografarsi nuda e mentre compie azioni di autoerotismo. Lei </a:t>
            </a:r>
            <a:r>
              <a:rPr lang="it-IT" sz="2400" dirty="0" smtClean="0">
                <a:solidFill>
                  <a:schemeClr val="bg1"/>
                </a:solidFill>
              </a:rPr>
              <a:t>gli invia fotografie e video sessualmente espliciti e </a:t>
            </a:r>
            <a:r>
              <a:rPr lang="it-IT" sz="2400" dirty="0">
                <a:solidFill>
                  <a:schemeClr val="bg1"/>
                </a:solidFill>
              </a:rPr>
              <a:t>lui </a:t>
            </a:r>
            <a:r>
              <a:rPr lang="it-IT" sz="2400" dirty="0" smtClean="0">
                <a:solidFill>
                  <a:schemeClr val="bg1"/>
                </a:solidFill>
              </a:rPr>
              <a:t>a sua volta li inoltra ai </a:t>
            </a:r>
            <a:r>
              <a:rPr lang="it-IT" sz="2400" dirty="0">
                <a:solidFill>
                  <a:schemeClr val="bg1"/>
                </a:solidFill>
              </a:rPr>
              <a:t>suoi </a:t>
            </a:r>
            <a:r>
              <a:rPr lang="it-IT" sz="2400" dirty="0" smtClean="0">
                <a:solidFill>
                  <a:schemeClr val="bg1"/>
                </a:solidFill>
              </a:rPr>
              <a:t>amici, in alcuni casi accompagnandoli </a:t>
            </a:r>
            <a:r>
              <a:rPr lang="it-IT" sz="2400" dirty="0">
                <a:solidFill>
                  <a:schemeClr val="bg1"/>
                </a:solidFill>
              </a:rPr>
              <a:t>ad insulti e commenti </a:t>
            </a:r>
            <a:r>
              <a:rPr lang="it-IT" sz="2400" dirty="0" smtClean="0">
                <a:solidFill>
                  <a:schemeClr val="bg1"/>
                </a:solidFill>
              </a:rPr>
              <a:t>ironici.</a:t>
            </a:r>
          </a:p>
          <a:p>
            <a:endParaRPr lang="it-IT" sz="2400" dirty="0">
              <a:solidFill>
                <a:schemeClr val="bg1"/>
              </a:solidFill>
            </a:endParaRPr>
          </a:p>
          <a:p>
            <a:r>
              <a:rPr lang="it-IT" sz="1600" dirty="0" smtClean="0">
                <a:solidFill>
                  <a:schemeClr val="bg1"/>
                </a:solidFill>
              </a:rPr>
              <a:t>«</a:t>
            </a:r>
            <a:r>
              <a:rPr lang="it-IT" sz="1600" dirty="0">
                <a:solidFill>
                  <a:schemeClr val="bg1"/>
                </a:solidFill>
              </a:rPr>
              <a:t>È punito con la reclusione da sei a dodici anni e con la multa da euro 24.000 a euro 240.000 chiunque:</a:t>
            </a:r>
          </a:p>
          <a:p>
            <a:r>
              <a:rPr lang="it-IT" sz="1600" dirty="0">
                <a:solidFill>
                  <a:schemeClr val="bg1"/>
                </a:solidFill>
              </a:rPr>
              <a:t>1. utilizzando minori di anni diciotto, </a:t>
            </a:r>
            <a:r>
              <a:rPr lang="it-IT" sz="1600" b="1" dirty="0">
                <a:solidFill>
                  <a:schemeClr val="bg1"/>
                </a:solidFill>
              </a:rPr>
              <a:t>realizza</a:t>
            </a:r>
            <a:r>
              <a:rPr lang="it-IT" sz="1600" dirty="0">
                <a:solidFill>
                  <a:schemeClr val="bg1"/>
                </a:solidFill>
              </a:rPr>
              <a:t> esibizioni o spettacoli pornografici ovvero produce materiale pornografico;</a:t>
            </a:r>
          </a:p>
          <a:p>
            <a:r>
              <a:rPr lang="it-IT" sz="1600" dirty="0">
                <a:solidFill>
                  <a:schemeClr val="bg1"/>
                </a:solidFill>
              </a:rPr>
              <a:t>2. </a:t>
            </a:r>
            <a:r>
              <a:rPr lang="it-IT" sz="1600" b="1" dirty="0">
                <a:solidFill>
                  <a:schemeClr val="bg1"/>
                </a:solidFill>
              </a:rPr>
              <a:t>recluta o induce minori di anni diciotto a partecipare a esibizioni o spettacoli pornografici </a:t>
            </a:r>
            <a:r>
              <a:rPr lang="it-IT" sz="1600" dirty="0">
                <a:solidFill>
                  <a:schemeClr val="bg1"/>
                </a:solidFill>
              </a:rPr>
              <a:t>ovvero dai suddetti spettacoli trae altrimenti </a:t>
            </a:r>
            <a:r>
              <a:rPr lang="it-IT" sz="1600" dirty="0" err="1">
                <a:solidFill>
                  <a:schemeClr val="bg1"/>
                </a:solidFill>
              </a:rPr>
              <a:t>profitto…….omissis…………</a:t>
            </a:r>
            <a:endParaRPr lang="it-IT" sz="1600" dirty="0">
              <a:solidFill>
                <a:schemeClr val="bg1"/>
              </a:solidFill>
            </a:endParaRPr>
          </a:p>
          <a:p>
            <a:r>
              <a:rPr lang="it-IT" sz="1600" dirty="0">
                <a:solidFill>
                  <a:schemeClr val="bg1"/>
                </a:solidFill>
              </a:rPr>
              <a:t>Chiunque, al di fuori delle ipotesi di cui al primo e al secondo comma, </a:t>
            </a:r>
            <a:r>
              <a:rPr lang="it-IT" sz="1600" b="1" dirty="0">
                <a:solidFill>
                  <a:schemeClr val="bg1"/>
                </a:solidFill>
              </a:rPr>
              <a:t>con qualsiasi mezzo, anche per via telematica, distribuisce, divulga, diffonde o pubblicizza il materiale pornografico di cui al primo comma</a:t>
            </a:r>
            <a:r>
              <a:rPr lang="it-IT" sz="1600" dirty="0">
                <a:solidFill>
                  <a:schemeClr val="bg1"/>
                </a:solidFill>
              </a:rPr>
              <a:t>, ovvero distribuisce o divulga notizie o informazioni finalizzate all'adescamento o allo sfruttamento sessuale di minori degli anni diciotto, è punito con la reclusione da uno a cinque anni e con la multa da euro 2.582 a euro 51.645……..omissis»</a:t>
            </a:r>
            <a:endParaRPr lang="it-IT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1736</Words>
  <Application>Microsoft Office PowerPoint</Application>
  <PresentationFormat>Presentazione su schermo (4:3)</PresentationFormat>
  <Paragraphs>79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 Windows</dc:creator>
  <cp:lastModifiedBy>Utente Windows</cp:lastModifiedBy>
  <cp:revision>1</cp:revision>
  <dcterms:created xsi:type="dcterms:W3CDTF">2020-11-16T16:15:29Z</dcterms:created>
  <dcterms:modified xsi:type="dcterms:W3CDTF">2020-11-16T16:17:02Z</dcterms:modified>
</cp:coreProperties>
</file>